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Titillium Web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m1Glk1UP/00eRnILI1D34+HAs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TitilliumWeb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TitilliumWeb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2badca9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362badca9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d674c695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d674c695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d674c695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d674c695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2badca95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62badca95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2badca95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362badca95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Bordeaux havane Maillot 342AB 252AB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badca95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62badca95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Bordeaux havane Maillot 342AB 252AB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2badca95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362badca95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Bordeaux havane Maillot 342AB 252AB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2badca95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62badca95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dates + septemgre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2badca95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62badca95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d674c69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d674c69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d674c695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d674c695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d674c695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d674c695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5200"/>
              <a:buFont typeface="Montserrat"/>
              <a:buNone/>
              <a:defRPr sz="52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5239"/>
              </a:buClr>
              <a:buSzPts val="2800"/>
              <a:buFont typeface="Titillium Web"/>
              <a:buNone/>
              <a:defRPr sz="2800">
                <a:solidFill>
                  <a:srgbClr val="EE5239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1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1593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2600"/>
              <a:buFont typeface="Montserrat"/>
              <a:buNone/>
              <a:defRPr sz="26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800"/>
              <a:buFont typeface="Titillium Web"/>
              <a:buChar char="●"/>
              <a:defRPr>
                <a:solidFill>
                  <a:srgbClr val="244B7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Titillium Web"/>
              <a:buChar char="○"/>
              <a:defRPr>
                <a:solidFill>
                  <a:srgbClr val="244B7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Titillium Web"/>
              <a:buChar char="■"/>
              <a:defRPr>
                <a:solidFill>
                  <a:srgbClr val="244B7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Titillium Web"/>
              <a:buChar char="●"/>
              <a:defRPr>
                <a:solidFill>
                  <a:srgbClr val="244B7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Titillium Web"/>
              <a:buChar char="○"/>
              <a:defRPr>
                <a:solidFill>
                  <a:srgbClr val="244B7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Titillium Web"/>
              <a:buChar char="■"/>
              <a:defRPr>
                <a:solidFill>
                  <a:srgbClr val="244B7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Titillium Web"/>
              <a:buChar char="●"/>
              <a:defRPr>
                <a:solidFill>
                  <a:srgbClr val="244B7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Titillium Web"/>
              <a:buChar char="○"/>
              <a:defRPr>
                <a:solidFill>
                  <a:srgbClr val="244B7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Titillium Web"/>
              <a:buChar char="■"/>
              <a:defRPr>
                <a:solidFill>
                  <a:srgbClr val="244B7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4" name="Google Shape;5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32575" y="306454"/>
            <a:ext cx="599725" cy="5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"/>
          <p:cNvSpPr txBox="1"/>
          <p:nvPr>
            <p:ph idx="2" type="title"/>
          </p:nvPr>
        </p:nvSpPr>
        <p:spPr>
          <a:xfrm>
            <a:off x="201168" y="77494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5239"/>
              </a:buClr>
              <a:buSzPts val="1600"/>
              <a:buFont typeface="Titillium Web"/>
              <a:buNone/>
              <a:defRPr sz="1600">
                <a:solidFill>
                  <a:srgbClr val="EE5239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@Slido/videos" TargetMode="External"/><Relationship Id="rId4" Type="http://schemas.openxmlformats.org/officeDocument/2006/relationships/hyperlink" Target="http://sli.do" TargetMode="External"/><Relationship Id="rId5" Type="http://schemas.openxmlformats.org/officeDocument/2006/relationships/hyperlink" Target="https://app.vidcast.io/share/embed/881fb8ac-04bf-468b-bf16-91af735af363?pageShareId=b95e5bb8-1552-4779-a6ab-6e2ff04382f3&amp;autoplay=1&amp;playerMaxWidth=1080" TargetMode="External"/><Relationship Id="rId6" Type="http://schemas.openxmlformats.org/officeDocument/2006/relationships/hyperlink" Target="https://cdn-3-e.app.vidcast.io/43/d3/ae/43d3aed4-7a28-4f6a-89f9-0df7eb377e53/preview_e03e6736-6bd7-4f47-85a5-879000687a45_processed.mp4?Expires=1751878724&amp;Signature=ASsn-Jo3IlOjvmUPM0y0K~FxBxlOlnot91JIsGeDfKPjAjKOgPKBg~opKKwBcHk543hmzh-3EtpM6XDYbovSgfXzZDQ1PYhoNDu7Ec0MMUGjdDOfy8QDufYTvhGgxUWdrHE94c4gJH92wH3vsDiez9ddrUiVCc-4BJMt8vQoiPvTwcyPe4s3fpqUYjiImHoPUQ26gZKV~uY70fUYdvNf2LMzCHnfNduhRmgyCxPROcEXy2ELVguMrBx5tBd-J9IwCbf5AsHPfy5ghEndlpbVYRqTTe5twmgVTt3r~RJTqeERW0VB9hjsERczL~CAlGiaUQ0qJIQ9XW-auzYj8G7QEA__&amp;Key-Pair-Id=K7MMR7AZ73QP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v.la@clq-group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uth.slido.com/eu1/api/latest/the-auth/user/lifecycle-process/shareable-link/init?token=150f4f1de3b5caf0e7e904a66ffe7bb0ddf44a76d844d7cfd53411d0111c2c81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AB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362badca95d_0_0"/>
          <p:cNvPicPr preferRelativeResize="0"/>
          <p:nvPr/>
        </p:nvPicPr>
        <p:blipFill rotWithShape="1">
          <a:blip r:embed="rId3">
            <a:alphaModFix/>
          </a:blip>
          <a:srcRect b="0" l="0" r="56801" t="0"/>
          <a:stretch/>
        </p:blipFill>
        <p:spPr>
          <a:xfrm>
            <a:off x="0" y="0"/>
            <a:ext cx="3331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362badca95d_0_0"/>
          <p:cNvSpPr txBox="1"/>
          <p:nvPr>
            <p:ph idx="1" type="subTitle"/>
          </p:nvPr>
        </p:nvSpPr>
        <p:spPr>
          <a:xfrm>
            <a:off x="3246050" y="1846125"/>
            <a:ext cx="5711400" cy="21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8"/>
              <a:buNone/>
            </a:pPr>
            <a:r>
              <a:rPr lang="fr" sz="557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SFAR</a:t>
            </a:r>
            <a:endParaRPr sz="5572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8"/>
              <a:buNone/>
            </a:pPr>
            <a:r>
              <a:rPr lang="fr" sz="462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Interagir avec les participants</a:t>
            </a:r>
            <a:endParaRPr sz="1500">
              <a:solidFill>
                <a:srgbClr val="EE52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g362badca95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475" y="4018437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362badca95d_0_0"/>
          <p:cNvSpPr/>
          <p:nvPr/>
        </p:nvSpPr>
        <p:spPr>
          <a:xfrm>
            <a:off x="2667750" y="-3775"/>
            <a:ext cx="1264500" cy="5143500"/>
          </a:xfrm>
          <a:prstGeom prst="parallelogram">
            <a:avLst>
              <a:gd fmla="val 46240" name="adj"/>
            </a:avLst>
          </a:prstGeom>
          <a:solidFill>
            <a:srgbClr val="00AAB0"/>
          </a:solidFill>
          <a:ln cap="flat" cmpd="sng" w="9525">
            <a:solidFill>
              <a:srgbClr val="00AA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d674c6950_0_25"/>
          <p:cNvSpPr txBox="1"/>
          <p:nvPr>
            <p:ph type="ctrTitle"/>
          </p:nvPr>
        </p:nvSpPr>
        <p:spPr>
          <a:xfrm>
            <a:off x="311700" y="1485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6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Le point de vue des participants</a:t>
            </a:r>
            <a:endParaRPr b="1" sz="2020">
              <a:solidFill>
                <a:srgbClr val="EE52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g33d674c6950_0_25"/>
          <p:cNvSpPr txBox="1"/>
          <p:nvPr/>
        </p:nvSpPr>
        <p:spPr>
          <a:xfrm>
            <a:off x="522100" y="2007125"/>
            <a:ext cx="5228100" cy="16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De leur côté les congressistes auront accès à Slido via l’application du congrès.  </a:t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Ils choisiront aussi la séance avec laquelle ils veulent interagir.</a:t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A partir de là, ils pourront voir les questions que vous choisissez d’afficher.  </a:t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g33d674c6950_0_25"/>
          <p:cNvPicPr preferRelativeResize="0"/>
          <p:nvPr/>
        </p:nvPicPr>
        <p:blipFill rotWithShape="1">
          <a:blip r:embed="rId3">
            <a:alphaModFix/>
          </a:blip>
          <a:srcRect b="16579" l="6417" r="75885" t="31266"/>
          <a:stretch/>
        </p:blipFill>
        <p:spPr>
          <a:xfrm>
            <a:off x="6162450" y="867513"/>
            <a:ext cx="1994250" cy="391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d674c6950_0_31"/>
          <p:cNvSpPr txBox="1"/>
          <p:nvPr>
            <p:ph type="ctrTitle"/>
          </p:nvPr>
        </p:nvSpPr>
        <p:spPr>
          <a:xfrm>
            <a:off x="217825" y="3458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6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Comment mettre en route vos questions ?</a:t>
            </a:r>
            <a:endParaRPr b="1" sz="2020">
              <a:solidFill>
                <a:srgbClr val="EE52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g33d674c6950_0_31"/>
          <p:cNvSpPr txBox="1"/>
          <p:nvPr/>
        </p:nvSpPr>
        <p:spPr>
          <a:xfrm>
            <a:off x="359750" y="1040950"/>
            <a:ext cx="847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3d674c6950_0_31"/>
          <p:cNvSpPr txBox="1"/>
          <p:nvPr/>
        </p:nvSpPr>
        <p:spPr>
          <a:xfrm>
            <a:off x="406525" y="1342575"/>
            <a:ext cx="4262100" cy="27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Vos questions s’afficheront au moment que vous avez choisi dans votre présentation. L’outil est directement intégré à votre Powerpoint ce qui facilite le lancement.</a:t>
            </a:r>
            <a:b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Utilisez la télécommande (slide suivante) pour afficher le sondage et une nouvelle fois pour afficher les résultats.</a:t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just"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just"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just"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just"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g33d674c6950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070" y="1678599"/>
            <a:ext cx="4123399" cy="237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2badca95d_0_51"/>
          <p:cNvSpPr txBox="1"/>
          <p:nvPr/>
        </p:nvSpPr>
        <p:spPr>
          <a:xfrm>
            <a:off x="311300" y="1220250"/>
            <a:ext cx="7475700" cy="17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Retrouve</a:t>
            </a: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z </a:t>
            </a: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les </a:t>
            </a:r>
            <a:r>
              <a:rPr b="0" i="0" lang="fr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tutos officiels</a:t>
            </a: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b="0" i="0" lang="fr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Sli.do</a:t>
            </a: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76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76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Attention les vidéos sont en anglais, n’oubliez pas d’activer les sous-titres au besoin !</a:t>
            </a:r>
            <a:endParaRPr b="0" i="0" sz="10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76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76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76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rPr b="1" i="0" lang="fr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Les différents types de sondages</a:t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76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76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rPr b="1" i="0" lang="fr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Comment modérer les questions/réponses</a:t>
            </a:r>
            <a:r>
              <a:rPr b="1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g362badca95d_0_51"/>
          <p:cNvSpPr txBox="1"/>
          <p:nvPr>
            <p:ph idx="4294967295" type="title"/>
          </p:nvPr>
        </p:nvSpPr>
        <p:spPr>
          <a:xfrm>
            <a:off x="217825" y="345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6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Besoin d’informations supplémentaires ?</a:t>
            </a:r>
            <a:endParaRPr b="1" sz="2020">
              <a:solidFill>
                <a:srgbClr val="EE52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2badca95d_0_7"/>
          <p:cNvSpPr txBox="1"/>
          <p:nvPr/>
        </p:nvSpPr>
        <p:spPr>
          <a:xfrm>
            <a:off x="240775" y="1180175"/>
            <a:ext cx="83817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Un logiciel d’interactivité permet de </a:t>
            </a:r>
            <a:r>
              <a:rPr b="1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faciliter la connexion entre vous, orateurs et oratrices, et votre audience</a:t>
            </a: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 : </a:t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L’audience peut poser directement les questions aux orateurs en utilisant </a:t>
            </a:r>
            <a:r>
              <a:rPr b="1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l’application mobile. </a:t>
            </a: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Vous sélectionnez les questions les plus pertinentes</a:t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Vous souhaitez vous assurer d’avoir l’attention de la salle ? </a:t>
            </a:r>
            <a:r>
              <a:rPr b="1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Lancez une question pour briser la glace</a:t>
            </a:r>
            <a:endParaRPr b="1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Vous souhaitez valider l’acquisition de connaissance  de votre audience ou organiser un vote? </a:t>
            </a:r>
            <a:r>
              <a:rPr b="1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Lancer un QCM et affichez les résultats en séance</a:t>
            </a:r>
            <a:endParaRPr b="1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g362badca95d_0_7"/>
          <p:cNvSpPr txBox="1"/>
          <p:nvPr>
            <p:ph idx="4294967295" type="title"/>
          </p:nvPr>
        </p:nvSpPr>
        <p:spPr>
          <a:xfrm>
            <a:off x="240775" y="368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6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En quoi est-ce un plus ?</a:t>
            </a:r>
            <a:endParaRPr sz="262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2badca95d_0_12"/>
          <p:cNvSpPr txBox="1"/>
          <p:nvPr/>
        </p:nvSpPr>
        <p:spPr>
          <a:xfrm>
            <a:off x="197725" y="1571900"/>
            <a:ext cx="8381700" cy="3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" sz="16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Pour les participants</a:t>
            </a:r>
            <a:r>
              <a:rPr b="0" i="0" lang="fr" sz="16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, l’accès aux questions se fera simplement via le module d’interactivité de l’application mobile du congrès.</a:t>
            </a:r>
            <a:endParaRPr b="0" i="0" sz="16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" sz="16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Pour vous, orateur/oratrice ou modérateur/modératrice </a:t>
            </a:r>
            <a:r>
              <a:rPr b="0" i="0" lang="fr" sz="16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l’accès au back-office se fera depuis votre ordinateur ou votre portable </a:t>
            </a:r>
            <a:r>
              <a:rPr lang="fr" sz="16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pour tout ce qui concerne les Q/R mais les sondages se déclencheront automatiquement sur votre présentation powerpoint au moment que vous avez choisi.</a:t>
            </a:r>
            <a:endParaRPr sz="16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1" lang="fr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Il est donc important de bien nous préciser à l’envoi du Powerpoint sur quelle(s) slide(s) vous souhaitez ajouter vos questions.</a:t>
            </a:r>
            <a:endParaRPr i="1"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g362badca95d_0_12"/>
          <p:cNvSpPr txBox="1"/>
          <p:nvPr>
            <p:ph idx="4294967295" type="title"/>
          </p:nvPr>
        </p:nvSpPr>
        <p:spPr>
          <a:xfrm>
            <a:off x="240775" y="368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6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Comment ça marche ? </a:t>
            </a:r>
            <a:endParaRPr sz="262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2badca95d_0_17"/>
          <p:cNvSpPr/>
          <p:nvPr/>
        </p:nvSpPr>
        <p:spPr>
          <a:xfrm>
            <a:off x="6105700" y="1060125"/>
            <a:ext cx="2787300" cy="3457200"/>
          </a:xfrm>
          <a:prstGeom prst="rect">
            <a:avLst/>
          </a:prstGeom>
          <a:solidFill>
            <a:srgbClr val="00AAB0"/>
          </a:solidFill>
          <a:ln cap="flat" cmpd="sng" w="9525">
            <a:solidFill>
              <a:srgbClr val="00AA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362badca95d_0_17"/>
          <p:cNvSpPr/>
          <p:nvPr/>
        </p:nvSpPr>
        <p:spPr>
          <a:xfrm>
            <a:off x="3107425" y="1060125"/>
            <a:ext cx="2787300" cy="3457200"/>
          </a:xfrm>
          <a:prstGeom prst="rect">
            <a:avLst/>
          </a:prstGeom>
          <a:solidFill>
            <a:srgbClr val="00AAB0"/>
          </a:solidFill>
          <a:ln cap="flat" cmpd="sng" w="9525">
            <a:solidFill>
              <a:srgbClr val="00AA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362badca95d_0_17"/>
          <p:cNvSpPr/>
          <p:nvPr/>
        </p:nvSpPr>
        <p:spPr>
          <a:xfrm>
            <a:off x="187375" y="1060125"/>
            <a:ext cx="2787300" cy="3457200"/>
          </a:xfrm>
          <a:prstGeom prst="rect">
            <a:avLst/>
          </a:prstGeom>
          <a:solidFill>
            <a:srgbClr val="00AAB0"/>
          </a:solidFill>
          <a:ln cap="flat" cmpd="sng" w="9525">
            <a:solidFill>
              <a:srgbClr val="00AA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362badca95d_0_17"/>
          <p:cNvSpPr txBox="1"/>
          <p:nvPr>
            <p:ph type="ctrTitle"/>
          </p:nvPr>
        </p:nvSpPr>
        <p:spPr>
          <a:xfrm>
            <a:off x="240775" y="299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6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Les différents types de sondages</a:t>
            </a:r>
            <a:endParaRPr b="1" sz="2020">
              <a:solidFill>
                <a:srgbClr val="EE52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g362badca95d_0_17"/>
          <p:cNvSpPr txBox="1"/>
          <p:nvPr/>
        </p:nvSpPr>
        <p:spPr>
          <a:xfrm>
            <a:off x="3292550" y="1614550"/>
            <a:ext cx="2568600" cy="2744100"/>
          </a:xfrm>
          <a:prstGeom prst="rect">
            <a:avLst/>
          </a:prstGeom>
          <a:solidFill>
            <a:srgbClr val="00AAB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Notre conseil :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 champ de réponse est libre. Vous recevez les réponses en direct et les commenter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-Votre question ne doit pas dépasser les 40 mots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Exemple 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 pensez-vous congrès ?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 C’est très intéressant » 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 J’apprends beaucoup de choses »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 J’aime rencontrer d’autres praticiens »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g362badca95d_0_17"/>
          <p:cNvSpPr txBox="1"/>
          <p:nvPr/>
        </p:nvSpPr>
        <p:spPr>
          <a:xfrm>
            <a:off x="349525" y="1614550"/>
            <a:ext cx="2463000" cy="2744100"/>
          </a:xfrm>
          <a:prstGeom prst="rect">
            <a:avLst/>
          </a:prstGeom>
          <a:solidFill>
            <a:srgbClr val="00AAB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Notre conseil :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-2 à 5 choix possibles de réponses.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-Votre question ne doit pas dépasser les 40 mots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Exemple 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Avez-vous déjà assisté au Congrès de la SFAR?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A: Oui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B: Non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C: Je ne me souviens plus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g362badca95d_0_17"/>
          <p:cNvSpPr txBox="1"/>
          <p:nvPr/>
        </p:nvSpPr>
        <p:spPr>
          <a:xfrm>
            <a:off x="6257250" y="1614550"/>
            <a:ext cx="2568600" cy="2744100"/>
          </a:xfrm>
          <a:prstGeom prst="rect">
            <a:avLst/>
          </a:prstGeom>
          <a:solidFill>
            <a:srgbClr val="00AAB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Notre conseil :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 type de question permet au public d’évaluer une proposition ou même la séance </a:t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Exemple 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Évaluez la qualité de la session RPC: 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étoile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étoiles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étoiles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étoiles 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 étoiles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g362badca95d_0_17"/>
          <p:cNvSpPr txBox="1"/>
          <p:nvPr/>
        </p:nvSpPr>
        <p:spPr>
          <a:xfrm>
            <a:off x="285250" y="1075800"/>
            <a:ext cx="251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QCM -</a:t>
            </a:r>
            <a:endParaRPr b="1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g362badca95d_0_17"/>
          <p:cNvSpPr txBox="1"/>
          <p:nvPr/>
        </p:nvSpPr>
        <p:spPr>
          <a:xfrm>
            <a:off x="3212688" y="1051125"/>
            <a:ext cx="256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Questions ouvertes -</a:t>
            </a:r>
            <a:endParaRPr b="1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g362badca95d_0_17"/>
          <p:cNvSpPr txBox="1"/>
          <p:nvPr/>
        </p:nvSpPr>
        <p:spPr>
          <a:xfrm>
            <a:off x="6215050" y="1075800"/>
            <a:ext cx="256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Evaluation / Classement -</a:t>
            </a:r>
            <a:endParaRPr b="1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0" name="Google Shape;90;g362badca95d_0_17"/>
          <p:cNvCxnSpPr/>
          <p:nvPr/>
        </p:nvCxnSpPr>
        <p:spPr>
          <a:xfrm rot="10800000">
            <a:off x="2530200" y="4061550"/>
            <a:ext cx="517800" cy="717600"/>
          </a:xfrm>
          <a:prstGeom prst="straightConnector1">
            <a:avLst/>
          </a:prstGeom>
          <a:noFill/>
          <a:ln cap="flat" cmpd="sng" w="19050">
            <a:solidFill>
              <a:srgbClr val="58575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" name="Google Shape;91;g362badca95d_0_17"/>
          <p:cNvSpPr txBox="1"/>
          <p:nvPr/>
        </p:nvSpPr>
        <p:spPr>
          <a:xfrm>
            <a:off x="2087050" y="4704850"/>
            <a:ext cx="426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EE5239"/>
                </a:solidFill>
                <a:latin typeface="Montserrat"/>
                <a:ea typeface="Montserrat"/>
                <a:cs typeface="Montserrat"/>
                <a:sym typeface="Montserrat"/>
              </a:rPr>
              <a:t>Notre recommandation</a:t>
            </a:r>
            <a:endParaRPr b="1" i="0" sz="1400" u="none" cap="none" strike="noStrike">
              <a:solidFill>
                <a:srgbClr val="EE52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2badca95d_0_32"/>
          <p:cNvSpPr txBox="1"/>
          <p:nvPr>
            <p:ph idx="4294967295" type="title"/>
          </p:nvPr>
        </p:nvSpPr>
        <p:spPr>
          <a:xfrm>
            <a:off x="240775" y="299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6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Affichage des résultats</a:t>
            </a:r>
            <a:endParaRPr b="1" sz="2020">
              <a:solidFill>
                <a:srgbClr val="EE52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g362badca95d_0_32"/>
          <p:cNvSpPr txBox="1"/>
          <p:nvPr/>
        </p:nvSpPr>
        <p:spPr>
          <a:xfrm>
            <a:off x="558750" y="1060125"/>
            <a:ext cx="83262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A chaque question vous pourrez afficher à l’écran les résultats comme ceci</a:t>
            </a:r>
            <a:endParaRPr b="0" i="0" sz="1400" u="none" cap="none" strike="noStrike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g362badca95d_0_32"/>
          <p:cNvSpPr/>
          <p:nvPr/>
        </p:nvSpPr>
        <p:spPr>
          <a:xfrm>
            <a:off x="450138" y="1765410"/>
            <a:ext cx="2763012" cy="2678811"/>
          </a:xfrm>
          <a:custGeom>
            <a:rect b="b" l="l" r="r" t="t"/>
            <a:pathLst>
              <a:path extrusionOk="0" h="6019800" w="7467600">
                <a:moveTo>
                  <a:pt x="0" y="0"/>
                </a:moveTo>
                <a:lnTo>
                  <a:pt x="7467585" y="0"/>
                </a:lnTo>
                <a:lnTo>
                  <a:pt x="7467585" y="6019788"/>
                </a:lnTo>
                <a:lnTo>
                  <a:pt x="0" y="6019788"/>
                </a:lnTo>
                <a:lnTo>
                  <a:pt x="0" y="0"/>
                </a:lnTo>
                <a:close/>
              </a:path>
            </a:pathLst>
          </a:custGeom>
          <a:solidFill>
            <a:srgbClr val="00AAB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AA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362badca95d_0_32"/>
          <p:cNvSpPr/>
          <p:nvPr/>
        </p:nvSpPr>
        <p:spPr>
          <a:xfrm>
            <a:off x="611261" y="2421159"/>
            <a:ext cx="2471400" cy="184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62badca95d_0_32"/>
          <p:cNvSpPr txBox="1"/>
          <p:nvPr/>
        </p:nvSpPr>
        <p:spPr>
          <a:xfrm>
            <a:off x="477448" y="1843193"/>
            <a:ext cx="27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Questions multiples - 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362badca95d_0_32"/>
          <p:cNvSpPr/>
          <p:nvPr/>
        </p:nvSpPr>
        <p:spPr>
          <a:xfrm>
            <a:off x="3260913" y="1765410"/>
            <a:ext cx="2632329" cy="2678811"/>
          </a:xfrm>
          <a:custGeom>
            <a:rect b="b" l="l" r="r" t="t"/>
            <a:pathLst>
              <a:path extrusionOk="0" h="6019800" w="7467600">
                <a:moveTo>
                  <a:pt x="0" y="0"/>
                </a:moveTo>
                <a:lnTo>
                  <a:pt x="7467585" y="0"/>
                </a:lnTo>
                <a:lnTo>
                  <a:pt x="7467585" y="6019788"/>
                </a:lnTo>
                <a:lnTo>
                  <a:pt x="0" y="6019788"/>
                </a:lnTo>
                <a:lnTo>
                  <a:pt x="0" y="0"/>
                </a:lnTo>
                <a:close/>
              </a:path>
            </a:pathLst>
          </a:custGeom>
          <a:solidFill>
            <a:srgbClr val="00AAB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62badca95d_0_32"/>
          <p:cNvSpPr/>
          <p:nvPr/>
        </p:nvSpPr>
        <p:spPr>
          <a:xfrm>
            <a:off x="3327075" y="2494500"/>
            <a:ext cx="2471400" cy="1730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62badca95d_0_32"/>
          <p:cNvSpPr txBox="1"/>
          <p:nvPr/>
        </p:nvSpPr>
        <p:spPr>
          <a:xfrm>
            <a:off x="3214903" y="1843198"/>
            <a:ext cx="27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Questions ouvertes - 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362badca95d_0_32"/>
          <p:cNvSpPr/>
          <p:nvPr/>
        </p:nvSpPr>
        <p:spPr>
          <a:xfrm>
            <a:off x="5976891" y="1759750"/>
            <a:ext cx="2594991" cy="2693860"/>
          </a:xfrm>
          <a:custGeom>
            <a:rect b="b" l="l" r="r" t="t"/>
            <a:pathLst>
              <a:path extrusionOk="0" h="6019800" w="7467600">
                <a:moveTo>
                  <a:pt x="0" y="0"/>
                </a:moveTo>
                <a:lnTo>
                  <a:pt x="7467585" y="0"/>
                </a:lnTo>
                <a:lnTo>
                  <a:pt x="7467585" y="6019788"/>
                </a:lnTo>
                <a:lnTo>
                  <a:pt x="0" y="6019788"/>
                </a:lnTo>
                <a:lnTo>
                  <a:pt x="0" y="0"/>
                </a:lnTo>
                <a:close/>
              </a:path>
            </a:pathLst>
          </a:custGeom>
          <a:solidFill>
            <a:srgbClr val="00AAB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362badca95d_0_32"/>
          <p:cNvSpPr/>
          <p:nvPr/>
        </p:nvSpPr>
        <p:spPr>
          <a:xfrm>
            <a:off x="6042900" y="2421150"/>
            <a:ext cx="2471400" cy="1782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362badca95d_0_32"/>
          <p:cNvSpPr txBox="1"/>
          <p:nvPr/>
        </p:nvSpPr>
        <p:spPr>
          <a:xfrm>
            <a:off x="5904898" y="1843198"/>
            <a:ext cx="27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Classement - 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2badca95d_0_46"/>
          <p:cNvSpPr txBox="1"/>
          <p:nvPr/>
        </p:nvSpPr>
        <p:spPr>
          <a:xfrm>
            <a:off x="311300" y="1366550"/>
            <a:ext cx="77916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7620" rtl="0" algn="l">
              <a:spcBef>
                <a:spcPts val="5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rPr b="1"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Quelles sont les étapes ? </a:t>
            </a:r>
            <a:endParaRPr b="1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7620" rtl="0" algn="l"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7620" rtl="0" algn="l">
              <a:spcBef>
                <a:spcPts val="5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rPr b="1"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Informez nous par mail </a:t>
            </a: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fr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v.la@clq-group.com</a:t>
            </a: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) de votre souhait d’intégrer l’interactivité à votre présentation / session</a:t>
            </a:r>
            <a:b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7620" rtl="0" algn="l">
              <a:spcBef>
                <a:spcPts val="5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rPr b="1"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Nous prendrons contact avec vous</a:t>
            </a: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 pour vous faire découvrir la plateforme et fixerons ensemble un rendez-vous de formation </a:t>
            </a:r>
            <a:b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7620" rtl="0" algn="l">
              <a:spcBef>
                <a:spcPts val="5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rPr b="1"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Vous aurez  jusqu’au 5 septembre </a:t>
            </a: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pour nous communiquer votre powerpoint en utilisant des slides blanches sur lesquelles vous noterez les n° de chaque question. Nous intégrerons ensuite vos questions sur les slides correspondantes</a:t>
            </a:r>
            <a:b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7620" rtl="0" algn="l">
              <a:spcBef>
                <a:spcPts val="5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rPr b="1"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Nous serons à votre disposition en salle de pré-projection</a:t>
            </a: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 sur site lors du congrès pour vous aider et pour répondre à vos questions de dernière minute et nous assurer que tout se passe bien. Nous vous recommandons de passer en salle de pré-projection 2h avant votre session interactive.</a:t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76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44B71"/>
              </a:buClr>
              <a:buSzPts val="1400"/>
              <a:buFont typeface="Montserrat"/>
              <a:buChar char="-"/>
            </a:pPr>
            <a:r>
              <a:t/>
            </a:r>
            <a:endParaRPr b="1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g362badca95d_0_46"/>
          <p:cNvSpPr txBox="1"/>
          <p:nvPr>
            <p:ph idx="4294967295" type="title"/>
          </p:nvPr>
        </p:nvSpPr>
        <p:spPr>
          <a:xfrm>
            <a:off x="217825" y="345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6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Vous avez choisi d’intégrer de l’interactivité à votre présentation</a:t>
            </a:r>
            <a:endParaRPr b="1" sz="2020">
              <a:solidFill>
                <a:srgbClr val="EE52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d674c6950_0_0"/>
          <p:cNvSpPr txBox="1"/>
          <p:nvPr>
            <p:ph type="ctrTitle"/>
          </p:nvPr>
        </p:nvSpPr>
        <p:spPr>
          <a:xfrm>
            <a:off x="240775" y="3687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4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Tutoriel Séance Interactive</a:t>
            </a:r>
            <a:endParaRPr sz="342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g33d674c6950_0_0"/>
          <p:cNvSpPr txBox="1"/>
          <p:nvPr/>
        </p:nvSpPr>
        <p:spPr>
          <a:xfrm>
            <a:off x="372150" y="1209450"/>
            <a:ext cx="773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3d674c6950_0_0"/>
          <p:cNvSpPr txBox="1"/>
          <p:nvPr/>
        </p:nvSpPr>
        <p:spPr>
          <a:xfrm>
            <a:off x="678000" y="1100400"/>
            <a:ext cx="7123500" cy="215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Pour accéder à l’interface : </a:t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300"/>
              <a:buFont typeface="Montserrat"/>
              <a:buChar char="-"/>
            </a:pPr>
            <a:r>
              <a:rPr lang="fr" sz="13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Cliquez sur le lien suivant pour accéder à la plateforme d’interactivité : </a:t>
            </a:r>
            <a:r>
              <a:rPr lang="fr" sz="13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j’accède à la plateforme</a:t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300"/>
              <a:buFont typeface="Montserrat"/>
              <a:buChar char="-"/>
            </a:pPr>
            <a:r>
              <a:rPr lang="fr" sz="13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Créer votre compte pour créer vos sondages</a:t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128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128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1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g33d674c6950_0_0"/>
          <p:cNvPicPr preferRelativeResize="0"/>
          <p:nvPr/>
        </p:nvPicPr>
        <p:blipFill rotWithShape="1">
          <a:blip r:embed="rId4">
            <a:alphaModFix/>
          </a:blip>
          <a:srcRect b="12809" l="12682" r="10729" t="15144"/>
          <a:stretch/>
        </p:blipFill>
        <p:spPr>
          <a:xfrm>
            <a:off x="4572000" y="2342175"/>
            <a:ext cx="3654000" cy="24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3d674c6950_0_0"/>
          <p:cNvPicPr preferRelativeResize="0"/>
          <p:nvPr/>
        </p:nvPicPr>
        <p:blipFill rotWithShape="1">
          <a:blip r:embed="rId5">
            <a:alphaModFix/>
          </a:blip>
          <a:srcRect b="12626" l="16107" r="14731" t="17614"/>
          <a:stretch/>
        </p:blipFill>
        <p:spPr>
          <a:xfrm>
            <a:off x="995825" y="2481225"/>
            <a:ext cx="3210851" cy="22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d674c6950_0_8"/>
          <p:cNvSpPr txBox="1"/>
          <p:nvPr>
            <p:ph type="ctrTitle"/>
          </p:nvPr>
        </p:nvSpPr>
        <p:spPr>
          <a:xfrm>
            <a:off x="240775" y="3687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26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1ere étape : Choisir votre session</a:t>
            </a:r>
            <a:endParaRPr sz="262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g33d674c6950_0_8"/>
          <p:cNvSpPr txBox="1"/>
          <p:nvPr/>
        </p:nvSpPr>
        <p:spPr>
          <a:xfrm>
            <a:off x="503025" y="1905525"/>
            <a:ext cx="42579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Choisissez la séance qui vous correspond. </a:t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Pour les  trouver, il vous suffit de cliquer sur la barre située en  haut de votre écran (dans ce tuto, dans le cadre  rouge).</a:t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Vous pourrez alors choisir votre session parmis toutes les sessions utilisant cette solution.</a:t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Si votre session ne figure pas dans ces séances, veuillez contacter cette adresse :</a:t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v.la@clq-group.com.</a:t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" marR="8255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8255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3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g33d674c6950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295" y="1138975"/>
            <a:ext cx="2029156" cy="3609175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g33d674c6950_0_8"/>
          <p:cNvSpPr/>
          <p:nvPr/>
        </p:nvSpPr>
        <p:spPr>
          <a:xfrm>
            <a:off x="6049501" y="1524301"/>
            <a:ext cx="1206756" cy="333241"/>
          </a:xfrm>
          <a:custGeom>
            <a:rect b="b" l="l" r="r" t="t"/>
            <a:pathLst>
              <a:path extrusionOk="0" h="388619" w="1428114">
                <a:moveTo>
                  <a:pt x="0" y="388302"/>
                </a:moveTo>
                <a:lnTo>
                  <a:pt x="1427987" y="388302"/>
                </a:lnTo>
                <a:lnTo>
                  <a:pt x="1427987" y="0"/>
                </a:lnTo>
                <a:lnTo>
                  <a:pt x="0" y="0"/>
                </a:lnTo>
                <a:lnTo>
                  <a:pt x="0" y="388302"/>
                </a:lnTo>
                <a:close/>
              </a:path>
            </a:pathLst>
          </a:custGeom>
          <a:noFill/>
          <a:ln cap="flat" cmpd="sng" w="28575">
            <a:solidFill>
              <a:srgbClr val="D309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3d674c6950_0_8"/>
          <p:cNvSpPr txBox="1"/>
          <p:nvPr/>
        </p:nvSpPr>
        <p:spPr>
          <a:xfrm>
            <a:off x="6159900" y="4748150"/>
            <a:ext cx="207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Par exemple</a:t>
            </a:r>
            <a:endParaRPr sz="11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d674c6950_0_16"/>
          <p:cNvSpPr txBox="1"/>
          <p:nvPr>
            <p:ph type="ctrTitle"/>
          </p:nvPr>
        </p:nvSpPr>
        <p:spPr>
          <a:xfrm>
            <a:off x="240775" y="3687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262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2ème étape : Les sondages ou polls </a:t>
            </a:r>
            <a:endParaRPr sz="262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g33d674c6950_0_16"/>
          <p:cNvSpPr txBox="1"/>
          <p:nvPr/>
        </p:nvSpPr>
        <p:spPr>
          <a:xfrm>
            <a:off x="6159900" y="4748150"/>
            <a:ext cx="207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Par exemple</a:t>
            </a:r>
            <a:endParaRPr sz="11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g33d674c6950_0_16"/>
          <p:cNvSpPr txBox="1"/>
          <p:nvPr/>
        </p:nvSpPr>
        <p:spPr>
          <a:xfrm>
            <a:off x="487925" y="1553800"/>
            <a:ext cx="3803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Vous pourrez retrouver vos questions dans l’onglet Polls</a:t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Il vous suffira de cliquer sur un des choix de sondage proposé pour créer votre première question</a:t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Lors de la création du sondage des paramètre vous seront proposé : </a:t>
            </a:r>
            <a:endParaRPr sz="12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200"/>
              <a:buFont typeface="Montserrat"/>
              <a:buChar char="-"/>
            </a:pPr>
            <a:r>
              <a:rPr lang="fr" sz="12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Choix multiples possible</a:t>
            </a:r>
            <a:endParaRPr sz="12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200"/>
              <a:buFont typeface="Montserrat"/>
              <a:buChar char="-"/>
            </a:pPr>
            <a:r>
              <a:rPr lang="fr" sz="12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Ajout d’une légende</a:t>
            </a:r>
            <a:endParaRPr sz="12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200"/>
              <a:buFont typeface="Montserrat"/>
              <a:buChar char="-"/>
            </a:pPr>
            <a:r>
              <a:rPr lang="fr" sz="12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Ajout d’une photo</a:t>
            </a:r>
            <a:endParaRPr sz="12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4B71"/>
              </a:buClr>
              <a:buSzPts val="1200"/>
              <a:buFont typeface="Montserrat"/>
              <a:buChar char="-"/>
            </a:pPr>
            <a:r>
              <a:rPr lang="fr" sz="1200">
                <a:solidFill>
                  <a:srgbClr val="244B71"/>
                </a:solidFill>
                <a:latin typeface="Montserrat"/>
                <a:ea typeface="Montserrat"/>
                <a:cs typeface="Montserrat"/>
                <a:sym typeface="Montserrat"/>
              </a:rPr>
              <a:t>Cacher les résultats du sondage jusqu’à l’activation par le modérateur</a:t>
            </a:r>
            <a:endParaRPr sz="1200">
              <a:solidFill>
                <a:srgbClr val="244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g33d674c6950_0_16"/>
          <p:cNvPicPr preferRelativeResize="0"/>
          <p:nvPr/>
        </p:nvPicPr>
        <p:blipFill rotWithShape="1">
          <a:blip r:embed="rId3">
            <a:alphaModFix/>
          </a:blip>
          <a:srcRect b="6009" l="0" r="0" t="3623"/>
          <a:stretch/>
        </p:blipFill>
        <p:spPr>
          <a:xfrm>
            <a:off x="4750338" y="1253500"/>
            <a:ext cx="2781625" cy="53073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g33d674c6950_0_16"/>
          <p:cNvSpPr/>
          <p:nvPr/>
        </p:nvSpPr>
        <p:spPr>
          <a:xfrm>
            <a:off x="5169676" y="2022100"/>
            <a:ext cx="728338" cy="273005"/>
          </a:xfrm>
          <a:custGeom>
            <a:rect b="b" l="l" r="r" t="t"/>
            <a:pathLst>
              <a:path extrusionOk="0" h="388619" w="1428114">
                <a:moveTo>
                  <a:pt x="0" y="388302"/>
                </a:moveTo>
                <a:lnTo>
                  <a:pt x="1427987" y="388302"/>
                </a:lnTo>
                <a:lnTo>
                  <a:pt x="1427987" y="0"/>
                </a:lnTo>
                <a:lnTo>
                  <a:pt x="0" y="0"/>
                </a:lnTo>
                <a:lnTo>
                  <a:pt x="0" y="388302"/>
                </a:lnTo>
                <a:close/>
              </a:path>
            </a:pathLst>
          </a:custGeom>
          <a:noFill/>
          <a:ln cap="flat" cmpd="sng" w="28575">
            <a:solidFill>
              <a:srgbClr val="D309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3d674c6950_0_16"/>
          <p:cNvSpPr/>
          <p:nvPr/>
        </p:nvSpPr>
        <p:spPr>
          <a:xfrm>
            <a:off x="5209513" y="1714500"/>
            <a:ext cx="1863300" cy="273000"/>
          </a:xfrm>
          <a:prstGeom prst="rect">
            <a:avLst/>
          </a:prstGeom>
          <a:solidFill>
            <a:srgbClr val="2956A7"/>
          </a:solidFill>
          <a:ln cap="flat" cmpd="sng" w="9525">
            <a:solidFill>
              <a:srgbClr val="2956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lt1"/>
                </a:solidFill>
              </a:rPr>
              <a:t>Congrès de la SFAR 2024</a:t>
            </a:r>
            <a:endParaRPr b="1"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